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497" r:id="rId3"/>
    <p:sldId id="652" r:id="rId4"/>
    <p:sldId id="653" r:id="rId5"/>
    <p:sldId id="654" r:id="rId6"/>
    <p:sldId id="655" r:id="rId7"/>
    <p:sldId id="656" r:id="rId8"/>
    <p:sldId id="661" r:id="rId9"/>
    <p:sldId id="660" r:id="rId10"/>
    <p:sldId id="662" r:id="rId11"/>
    <p:sldId id="663" r:id="rId12"/>
    <p:sldId id="664" r:id="rId13"/>
    <p:sldId id="665" r:id="rId14"/>
    <p:sldId id="666" r:id="rId15"/>
    <p:sldId id="668" r:id="rId16"/>
    <p:sldId id="667" r:id="rId17"/>
    <p:sldId id="669" r:id="rId18"/>
    <p:sldId id="6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6E6"/>
    <a:srgbClr val="4308B8"/>
    <a:srgbClr val="084BB8"/>
    <a:srgbClr val="0326BD"/>
    <a:srgbClr val="4EBE83"/>
    <a:srgbClr val="F09A1C"/>
    <a:srgbClr val="3F715D"/>
    <a:srgbClr val="9D62BE"/>
    <a:srgbClr val="21EB2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4971" autoAdjust="0"/>
  </p:normalViewPr>
  <p:slideViewPr>
    <p:cSldViewPr>
      <p:cViewPr varScale="1">
        <p:scale>
          <a:sx n="111" d="100"/>
          <a:sy n="111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A^T</a:t>
            </a:r>
            <a:r>
              <a:rPr lang="en-US" baseline="0" dirty="0" smtClean="0"/>
              <a:t> A is d x d while AA^T is n x n. So, if d &lt; n, the former is preferable and if d &gt; n the latter is preferable. </a:t>
            </a:r>
          </a:p>
          <a:p>
            <a:r>
              <a:rPr lang="en-US" baseline="0" dirty="0" smtClean="0"/>
              <a:t>Usually we have “tall and skinny” matrices, i.e., d &lt; n. In practice, though, both d and n are usually large.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B^k</a:t>
            </a:r>
            <a:r>
              <a:rPr lang="en-US" baseline="0" dirty="0" smtClean="0"/>
              <a:t> x without computing B: 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Set y = x</a:t>
            </a:r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= 1 to k:</a:t>
            </a:r>
          </a:p>
          <a:p>
            <a:r>
              <a:rPr lang="en-US" baseline="0" dirty="0" smtClean="0"/>
              <a:t>   y = Ay</a:t>
            </a:r>
          </a:p>
          <a:p>
            <a:r>
              <a:rPr lang="en-US" baseline="0" dirty="0" smtClean="0"/>
              <a:t>   y = A^T y</a:t>
            </a:r>
          </a:p>
          <a:p>
            <a:r>
              <a:rPr lang="en-US" baseline="0" dirty="0" smtClean="0"/>
              <a:t>Return y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06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0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105.png"/><Relationship Id="rId18" Type="http://schemas.openxmlformats.org/officeDocument/2006/relationships/image" Target="../media/image51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tags" Target="../tags/tag106.xml"/><Relationship Id="rId16" Type="http://schemas.openxmlformats.org/officeDocument/2006/relationships/image" Target="../media/image108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103.png"/><Relationship Id="rId5" Type="http://schemas.openxmlformats.org/officeDocument/2006/relationships/tags" Target="../tags/tag109.xml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tags" Target="../tags/tag10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3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12.png"/><Relationship Id="rId2" Type="http://schemas.openxmlformats.org/officeDocument/2006/relationships/tags" Target="../tags/tag114.xml"/><Relationship Id="rId16" Type="http://schemas.openxmlformats.org/officeDocument/2006/relationships/image" Target="../media/image116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11.png"/><Relationship Id="rId5" Type="http://schemas.openxmlformats.org/officeDocument/2006/relationships/tags" Target="../tags/tag117.xml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tags" Target="../tags/tag116.xml"/><Relationship Id="rId9" Type="http://schemas.openxmlformats.org/officeDocument/2006/relationships/image" Target="../media/image102.png"/><Relationship Id="rId1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image" Target="../media/image118.png"/><Relationship Id="rId26" Type="http://schemas.openxmlformats.org/officeDocument/2006/relationships/image" Target="../media/image125.png"/><Relationship Id="rId3" Type="http://schemas.openxmlformats.org/officeDocument/2006/relationships/tags" Target="../tags/tag122.xml"/><Relationship Id="rId21" Type="http://schemas.openxmlformats.org/officeDocument/2006/relationships/image" Target="../media/image121.png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2" Type="http://schemas.openxmlformats.org/officeDocument/2006/relationships/tags" Target="../tags/tag121.xml"/><Relationship Id="rId16" Type="http://schemas.openxmlformats.org/officeDocument/2006/relationships/image" Target="../media/image102.png"/><Relationship Id="rId20" Type="http://schemas.openxmlformats.org/officeDocument/2006/relationships/image" Target="../media/image120.png"/><Relationship Id="rId29" Type="http://schemas.openxmlformats.org/officeDocument/2006/relationships/image" Target="../media/image128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image" Target="../media/image111.png"/><Relationship Id="rId5" Type="http://schemas.openxmlformats.org/officeDocument/2006/relationships/tags" Target="../tags/tag12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23.png"/><Relationship Id="rId28" Type="http://schemas.openxmlformats.org/officeDocument/2006/relationships/image" Target="../media/image127.png"/><Relationship Id="rId10" Type="http://schemas.openxmlformats.org/officeDocument/2006/relationships/tags" Target="../tags/tag129.xml"/><Relationship Id="rId19" Type="http://schemas.openxmlformats.org/officeDocument/2006/relationships/image" Target="../media/image119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image" Target="../media/image12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102.png"/><Relationship Id="rId18" Type="http://schemas.openxmlformats.org/officeDocument/2006/relationships/image" Target="../media/image51.png"/><Relationship Id="rId3" Type="http://schemas.openxmlformats.org/officeDocument/2006/relationships/tags" Target="../tags/tag136.xml"/><Relationship Id="rId21" Type="http://schemas.openxmlformats.org/officeDocument/2006/relationships/image" Target="../media/image132.png"/><Relationship Id="rId7" Type="http://schemas.openxmlformats.org/officeDocument/2006/relationships/tags" Target="../tags/tag14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9.png"/><Relationship Id="rId2" Type="http://schemas.openxmlformats.org/officeDocument/2006/relationships/tags" Target="../tags/tag135.xml"/><Relationship Id="rId16" Type="http://schemas.openxmlformats.org/officeDocument/2006/relationships/image" Target="../media/image105.png"/><Relationship Id="rId20" Type="http://schemas.openxmlformats.org/officeDocument/2006/relationships/image" Target="../media/image131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24" Type="http://schemas.openxmlformats.org/officeDocument/2006/relationships/image" Target="../media/image135.png"/><Relationship Id="rId5" Type="http://schemas.openxmlformats.org/officeDocument/2006/relationships/tags" Target="../tags/tag138.xml"/><Relationship Id="rId15" Type="http://schemas.openxmlformats.org/officeDocument/2006/relationships/image" Target="../media/image104.png"/><Relationship Id="rId23" Type="http://schemas.openxmlformats.org/officeDocument/2006/relationships/image" Target="../media/image134.png"/><Relationship Id="rId10" Type="http://schemas.openxmlformats.org/officeDocument/2006/relationships/tags" Target="../tags/tag143.xml"/><Relationship Id="rId19" Type="http://schemas.openxmlformats.org/officeDocument/2006/relationships/image" Target="../media/image130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03.png"/><Relationship Id="rId22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37.pn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136.png"/><Relationship Id="rId2" Type="http://schemas.openxmlformats.org/officeDocument/2006/relationships/tags" Target="../tags/tag146.xml"/><Relationship Id="rId16" Type="http://schemas.openxmlformats.org/officeDocument/2006/relationships/image" Target="../media/image139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134.png"/><Relationship Id="rId5" Type="http://schemas.openxmlformats.org/officeDocument/2006/relationships/tags" Target="../tags/tag149.xml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tags" Target="../tags/tag148.xml"/><Relationship Id="rId9" Type="http://schemas.openxmlformats.org/officeDocument/2006/relationships/image" Target="../media/image102.png"/><Relationship Id="rId1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18" Type="http://schemas.openxmlformats.org/officeDocument/2006/relationships/image" Target="../media/image109.png"/><Relationship Id="rId26" Type="http://schemas.openxmlformats.org/officeDocument/2006/relationships/image" Target="../media/image143.png"/><Relationship Id="rId3" Type="http://schemas.openxmlformats.org/officeDocument/2006/relationships/tags" Target="../tags/tag154.xml"/><Relationship Id="rId21" Type="http://schemas.openxmlformats.org/officeDocument/2006/relationships/image" Target="../media/image140.png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image" Target="../media/image104.png"/><Relationship Id="rId25" Type="http://schemas.openxmlformats.org/officeDocument/2006/relationships/image" Target="../media/image142.png"/><Relationship Id="rId2" Type="http://schemas.openxmlformats.org/officeDocument/2006/relationships/tags" Target="../tags/tag153.xml"/><Relationship Id="rId16" Type="http://schemas.openxmlformats.org/officeDocument/2006/relationships/image" Target="../media/image103.png"/><Relationship Id="rId20" Type="http://schemas.openxmlformats.org/officeDocument/2006/relationships/image" Target="../media/image130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image" Target="../media/image135.png"/><Relationship Id="rId5" Type="http://schemas.openxmlformats.org/officeDocument/2006/relationships/tags" Target="../tags/tag156.xml"/><Relationship Id="rId15" Type="http://schemas.openxmlformats.org/officeDocument/2006/relationships/image" Target="../media/image102.png"/><Relationship Id="rId23" Type="http://schemas.openxmlformats.org/officeDocument/2006/relationships/image" Target="../media/image134.png"/><Relationship Id="rId10" Type="http://schemas.openxmlformats.org/officeDocument/2006/relationships/tags" Target="../tags/tag161.xml"/><Relationship Id="rId19" Type="http://schemas.openxmlformats.org/officeDocument/2006/relationships/image" Target="../media/image51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41.png"/><Relationship Id="rId27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tags" Target="../tags/tag167.xml"/><Relationship Id="rId7" Type="http://schemas.openxmlformats.org/officeDocument/2006/relationships/image" Target="../media/image67.png"/><Relationship Id="rId12" Type="http://schemas.openxmlformats.org/officeDocument/2006/relationships/image" Target="../media/image149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4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7.tmp"/><Relationship Id="rId4" Type="http://schemas.openxmlformats.org/officeDocument/2006/relationships/tags" Target="../tags/tag168.xml"/><Relationship Id="rId9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tags" Target="../tags/tag171.xml"/><Relationship Id="rId21" Type="http://schemas.openxmlformats.org/officeDocument/2006/relationships/image" Target="../media/image155.png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tags" Target="../tags/tag170.xml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29" Type="http://schemas.openxmlformats.org/officeDocument/2006/relationships/image" Target="../media/image163.pn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24" Type="http://schemas.openxmlformats.org/officeDocument/2006/relationships/image" Target="../media/image158.png"/><Relationship Id="rId5" Type="http://schemas.openxmlformats.org/officeDocument/2006/relationships/tags" Target="../tags/tag173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57.png"/><Relationship Id="rId28" Type="http://schemas.openxmlformats.org/officeDocument/2006/relationships/image" Target="../media/image162.png"/><Relationship Id="rId10" Type="http://schemas.openxmlformats.org/officeDocument/2006/relationships/tags" Target="../tags/tag178.xml"/><Relationship Id="rId19" Type="http://schemas.openxmlformats.org/officeDocument/2006/relationships/image" Target="../media/image153.png"/><Relationship Id="rId31" Type="http://schemas.openxmlformats.org/officeDocument/2006/relationships/image" Target="../media/image165.png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tags" Target="../tags/tag182.xml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tags" Target="../tags/tag185.xml"/><Relationship Id="rId21" Type="http://schemas.openxmlformats.org/officeDocument/2006/relationships/image" Target="../media/image174.png"/><Relationship Id="rId7" Type="http://schemas.openxmlformats.org/officeDocument/2006/relationships/tags" Target="../tags/tag18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0.png"/><Relationship Id="rId2" Type="http://schemas.openxmlformats.org/officeDocument/2006/relationships/tags" Target="../tags/tag184.xml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image" Target="../media/image177.png"/><Relationship Id="rId5" Type="http://schemas.openxmlformats.org/officeDocument/2006/relationships/tags" Target="../tags/tag187.xml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10" Type="http://schemas.openxmlformats.org/officeDocument/2006/relationships/tags" Target="../tags/tag192.xml"/><Relationship Id="rId19" Type="http://schemas.openxmlformats.org/officeDocument/2006/relationships/image" Target="../media/image172.png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6.png"/><Relationship Id="rId39" Type="http://schemas.openxmlformats.org/officeDocument/2006/relationships/image" Target="../media/image19.png"/><Relationship Id="rId21" Type="http://schemas.openxmlformats.org/officeDocument/2006/relationships/tags" Target="../tags/tag24.xml"/><Relationship Id="rId34" Type="http://schemas.openxmlformats.org/officeDocument/2006/relationships/image" Target="../media/image14.png"/><Relationship Id="rId42" Type="http://schemas.openxmlformats.org/officeDocument/2006/relationships/image" Target="../media/image22.png"/><Relationship Id="rId47" Type="http://schemas.openxmlformats.org/officeDocument/2006/relationships/image" Target="../media/image27.png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9" Type="http://schemas.openxmlformats.org/officeDocument/2006/relationships/image" Target="../media/image9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notesSlide" Target="../notesSlides/notesSlide1.xml"/><Relationship Id="rId32" Type="http://schemas.openxmlformats.org/officeDocument/2006/relationships/image" Target="../media/image12.png"/><Relationship Id="rId37" Type="http://schemas.openxmlformats.org/officeDocument/2006/relationships/image" Target="../media/image17.png"/><Relationship Id="rId40" Type="http://schemas.openxmlformats.org/officeDocument/2006/relationships/image" Target="../media/image20.png"/><Relationship Id="rId45" Type="http://schemas.openxmlformats.org/officeDocument/2006/relationships/image" Target="../media/image25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8.png"/><Relationship Id="rId36" Type="http://schemas.openxmlformats.org/officeDocument/2006/relationships/image" Target="../media/image16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11.png"/><Relationship Id="rId44" Type="http://schemas.openxmlformats.org/officeDocument/2006/relationships/image" Target="../media/image24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Relationship Id="rId43" Type="http://schemas.openxmlformats.org/officeDocument/2006/relationships/image" Target="../media/image23.png"/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5.png"/><Relationship Id="rId33" Type="http://schemas.openxmlformats.org/officeDocument/2006/relationships/image" Target="../media/image13.png"/><Relationship Id="rId38" Type="http://schemas.openxmlformats.org/officeDocument/2006/relationships/image" Target="../media/image18.png"/><Relationship Id="rId46" Type="http://schemas.openxmlformats.org/officeDocument/2006/relationships/image" Target="../media/image26.png"/><Relationship Id="rId20" Type="http://schemas.openxmlformats.org/officeDocument/2006/relationships/tags" Target="../tags/tag23.xml"/><Relationship Id="rId4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image" Target="../media/image28.png"/><Relationship Id="rId26" Type="http://schemas.openxmlformats.org/officeDocument/2006/relationships/image" Target="../media/image35.png"/><Relationship Id="rId3" Type="http://schemas.openxmlformats.org/officeDocument/2006/relationships/tags" Target="../tags/tag28.xml"/><Relationship Id="rId21" Type="http://schemas.openxmlformats.org/officeDocument/2006/relationships/image" Target="../media/image30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image" Target="../media/image14.png"/><Relationship Id="rId29" Type="http://schemas.openxmlformats.org/officeDocument/2006/relationships/image" Target="../media/image38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tags" Target="../tags/tag35.xml"/><Relationship Id="rId19" Type="http://schemas.openxmlformats.org/officeDocument/2006/relationships/image" Target="../media/image29.png"/><Relationship Id="rId31" Type="http://schemas.openxmlformats.org/officeDocument/2006/relationships/image" Target="../media/image40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26" Type="http://schemas.openxmlformats.org/officeDocument/2006/relationships/image" Target="../media/image46.png"/><Relationship Id="rId39" Type="http://schemas.openxmlformats.org/officeDocument/2006/relationships/image" Target="../media/image57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53.png"/><Relationship Id="rId42" Type="http://schemas.openxmlformats.org/officeDocument/2006/relationships/image" Target="../media/image60.png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0" Type="http://schemas.openxmlformats.org/officeDocument/2006/relationships/tags" Target="../tags/tag61.xml"/><Relationship Id="rId29" Type="http://schemas.openxmlformats.org/officeDocument/2006/relationships/image" Target="../media/image48.png"/><Relationship Id="rId41" Type="http://schemas.openxmlformats.org/officeDocument/2006/relationships/image" Target="../media/image59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image" Target="../media/image44.png"/><Relationship Id="rId32" Type="http://schemas.openxmlformats.org/officeDocument/2006/relationships/image" Target="../media/image51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23" Type="http://schemas.openxmlformats.org/officeDocument/2006/relationships/image" Target="../media/image43.png"/><Relationship Id="rId28" Type="http://schemas.openxmlformats.org/officeDocument/2006/relationships/image" Target="../media/image47.png"/><Relationship Id="rId36" Type="http://schemas.openxmlformats.org/officeDocument/2006/relationships/image" Target="../media/image9.png"/><Relationship Id="rId10" Type="http://schemas.openxmlformats.org/officeDocument/2006/relationships/tags" Target="../tags/tag51.xml"/><Relationship Id="rId19" Type="http://schemas.openxmlformats.org/officeDocument/2006/relationships/tags" Target="../tags/tag60.xml"/><Relationship Id="rId31" Type="http://schemas.openxmlformats.org/officeDocument/2006/relationships/image" Target="../media/image50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notesSlide" Target="../notesSlides/notesSlide2.xml"/><Relationship Id="rId27" Type="http://schemas.openxmlformats.org/officeDocument/2006/relationships/image" Target="../media/image28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5" Type="http://schemas.openxmlformats.org/officeDocument/2006/relationships/image" Target="../media/image45.png"/><Relationship Id="rId33" Type="http://schemas.openxmlformats.org/officeDocument/2006/relationships/image" Target="../media/image52.png"/><Relationship Id="rId38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4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63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62.png"/><Relationship Id="rId5" Type="http://schemas.openxmlformats.org/officeDocument/2006/relationships/tags" Target="../tags/tag66.xm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tags" Target="../tags/tag65.xml"/><Relationship Id="rId9" Type="http://schemas.openxmlformats.org/officeDocument/2006/relationships/image" Target="../media/image28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tags" Target="../tags/tag71.xml"/><Relationship Id="rId21" Type="http://schemas.openxmlformats.org/officeDocument/2006/relationships/image" Target="../media/image72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tags" Target="../tags/tag70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75.png"/><Relationship Id="rId5" Type="http://schemas.openxmlformats.org/officeDocument/2006/relationships/tags" Target="../tags/tag73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tags" Target="../tags/tag78.xml"/><Relationship Id="rId19" Type="http://schemas.openxmlformats.org/officeDocument/2006/relationships/image" Target="../media/image70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tags" Target="../tags/tag85.xml"/><Relationship Id="rId21" Type="http://schemas.openxmlformats.org/officeDocument/2006/relationships/image" Target="../media/image84.png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image" Target="../media/image67.png"/><Relationship Id="rId25" Type="http://schemas.openxmlformats.org/officeDocument/2006/relationships/image" Target="../media/image88.png"/><Relationship Id="rId2" Type="http://schemas.openxmlformats.org/officeDocument/2006/relationships/tags" Target="../tags/tag84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24" Type="http://schemas.openxmlformats.org/officeDocument/2006/relationships/image" Target="../media/image87.png"/><Relationship Id="rId5" Type="http://schemas.openxmlformats.org/officeDocument/2006/relationships/tags" Target="../tags/tag87.xml"/><Relationship Id="rId15" Type="http://schemas.openxmlformats.org/officeDocument/2006/relationships/tags" Target="../tags/tag97.xml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tags" Target="../tags/tag92.xml"/><Relationship Id="rId19" Type="http://schemas.openxmlformats.org/officeDocument/2006/relationships/image" Target="../media/image82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8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97.png"/><Relationship Id="rId2" Type="http://schemas.openxmlformats.org/officeDocument/2006/relationships/tags" Target="../tags/tag99.xml"/><Relationship Id="rId16" Type="http://schemas.openxmlformats.org/officeDocument/2006/relationships/image" Target="../media/image101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96.tmp"/><Relationship Id="rId5" Type="http://schemas.openxmlformats.org/officeDocument/2006/relationships/tags" Target="../tags/tag102.xml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tags" Target="../tags/tag101.xm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8" y="294446"/>
            <a:ext cx="3269742" cy="256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374265" y="1241901"/>
            <a:ext cx="0" cy="4826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110740" y="12723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9340" y="11961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44140" y="8913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21280" y="1285716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94790" y="16406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74520" y="2916396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43940" y="18819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6740" y="21105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540" y="22629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90700" y="2360136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97480" y="2215356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96440" y="843756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23473" y="1569005"/>
            <a:ext cx="13410" cy="66068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1000" y="1326309"/>
            <a:ext cx="2895600" cy="13284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3987165" cy="230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76400"/>
            <a:ext cx="3228975" cy="541020"/>
          </a:xfrm>
          <a:prstGeom prst="rect">
            <a:avLst/>
          </a:prstGeom>
        </p:spPr>
      </p:pic>
      <p:pic>
        <p:nvPicPr>
          <p:cNvPr id="1026" name="Picture 2" descr="Image result for gradient descent convex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674745"/>
            <a:ext cx="3680014" cy="23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7" y="3783330"/>
            <a:ext cx="4196715" cy="2552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3" y="4648200"/>
            <a:ext cx="2522220" cy="1828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7" y="5445968"/>
            <a:ext cx="4006215" cy="1866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17" y="2514600"/>
            <a:ext cx="4330065" cy="5505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519910"/>
            <a:ext cx="600075" cy="1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8" y="294446"/>
            <a:ext cx="3269742" cy="25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2196465" cy="186690"/>
          </a:xfrm>
          <a:prstGeom prst="rect">
            <a:avLst/>
          </a:prstGeom>
        </p:spPr>
      </p:pic>
      <p:pic>
        <p:nvPicPr>
          <p:cNvPr id="2050" name="Picture 2" descr="C:\Users\sr194\Desktop\G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78" y="1143000"/>
            <a:ext cx="4982943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5" y="3886200"/>
            <a:ext cx="4232910" cy="255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54" y="4485990"/>
            <a:ext cx="5711190" cy="230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54" y="5095590"/>
            <a:ext cx="6328410" cy="535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11" y="5423064"/>
            <a:ext cx="1669923" cy="2057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2" y="6014085"/>
            <a:ext cx="5777865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8" y="294446"/>
            <a:ext cx="3269742" cy="25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4" y="898173"/>
            <a:ext cx="5461635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2" y="1468720"/>
            <a:ext cx="391287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48" y="2041173"/>
            <a:ext cx="1453515" cy="22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47" y="2472973"/>
            <a:ext cx="1459230" cy="220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91" y="2867025"/>
            <a:ext cx="253365" cy="28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2" y="3276600"/>
            <a:ext cx="2350770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719896"/>
            <a:ext cx="3044190" cy="565785"/>
          </a:xfrm>
          <a:prstGeom prst="rect">
            <a:avLst/>
          </a:prstGeom>
        </p:spPr>
      </p:pic>
      <p:pic>
        <p:nvPicPr>
          <p:cNvPr id="14" name="Picture 2" descr="C:\Users\sr194\Desktop\GD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719" y="1186933"/>
            <a:ext cx="4242602" cy="22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01" y="4476200"/>
            <a:ext cx="3463290" cy="5657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69" y="4656222"/>
            <a:ext cx="2666048" cy="207455"/>
          </a:xfrm>
          <a:prstGeom prst="rect">
            <a:avLst/>
          </a:prstGeom>
        </p:spPr>
      </p:pic>
      <p:sp>
        <p:nvSpPr>
          <p:cNvPr id="21" name="Left Brace 20"/>
          <p:cNvSpPr/>
          <p:nvPr/>
        </p:nvSpPr>
        <p:spPr>
          <a:xfrm rot="16200000">
            <a:off x="2760561" y="4384180"/>
            <a:ext cx="228600" cy="15442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43" y="5396296"/>
            <a:ext cx="1488186" cy="2074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56" y="5739924"/>
            <a:ext cx="2237423" cy="2074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1" y="6265493"/>
            <a:ext cx="5404485" cy="230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75" y="6265493"/>
            <a:ext cx="1195007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0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8" y="294446"/>
            <a:ext cx="3269742" cy="256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374265" y="1160145"/>
            <a:ext cx="0" cy="4826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110740" y="1190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9340" y="11144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44140" y="809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21280" y="120396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94790" y="15589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74520" y="283464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43940" y="1800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6740" y="20288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540" y="2181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90700" y="227838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97480" y="213360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96440" y="762000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23473" y="1487249"/>
            <a:ext cx="13410" cy="66068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1000" y="1244553"/>
            <a:ext cx="2895600" cy="13284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85044"/>
            <a:ext cx="3987165" cy="230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4644"/>
            <a:ext cx="3228975" cy="541020"/>
          </a:xfrm>
          <a:prstGeom prst="rect">
            <a:avLst/>
          </a:prstGeom>
        </p:spPr>
      </p:pic>
      <p:pic>
        <p:nvPicPr>
          <p:cNvPr id="1026" name="Picture 2" descr="Image result for gradient descent convex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14610"/>
            <a:ext cx="3680014" cy="23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17" y="2432844"/>
            <a:ext cx="4330065" cy="5505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38154"/>
            <a:ext cx="600075" cy="1752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38" y="3505200"/>
            <a:ext cx="2396490" cy="533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53919"/>
            <a:ext cx="3200400" cy="7600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50" y="5031105"/>
            <a:ext cx="2545080" cy="7600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46661"/>
            <a:ext cx="3025140" cy="2552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54" y="6154306"/>
            <a:ext cx="2886075" cy="2552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3" y="6553201"/>
            <a:ext cx="1855089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8" y="294446"/>
            <a:ext cx="3269742" cy="25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302514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54" y="998245"/>
            <a:ext cx="2886075" cy="255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90605"/>
            <a:ext cx="4449128" cy="504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2906993"/>
            <a:ext cx="5153787" cy="4800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49" y="1447800"/>
            <a:ext cx="1855089" cy="2108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2042160" cy="487680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57452"/>
            <a:ext cx="3581400" cy="28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3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8" y="294446"/>
            <a:ext cx="3269742" cy="256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374265" y="1160145"/>
            <a:ext cx="0" cy="4826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110740" y="1190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9340" y="11144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44140" y="809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21280" y="120396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94790" y="15589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74520" y="283464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43940" y="1800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6740" y="20288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540" y="2181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90700" y="227838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97480" y="213360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96440" y="762000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23473" y="1487249"/>
            <a:ext cx="13410" cy="66068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1000" y="1244553"/>
            <a:ext cx="2895600" cy="13284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85044"/>
            <a:ext cx="3987165" cy="230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4644"/>
            <a:ext cx="3228975" cy="541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17" y="2432844"/>
            <a:ext cx="4330065" cy="5505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38154"/>
            <a:ext cx="600075" cy="1752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90831"/>
            <a:ext cx="2396490" cy="533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15" y="3653493"/>
            <a:ext cx="3409188" cy="6080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9" y="3646965"/>
            <a:ext cx="2314956" cy="6080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24" y="5486400"/>
            <a:ext cx="2886075" cy="2552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73" y="5943600"/>
            <a:ext cx="1855089" cy="21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6" y="5029200"/>
            <a:ext cx="3270885" cy="215265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81000" y="4800600"/>
            <a:ext cx="4343400" cy="1600200"/>
          </a:xfrm>
          <a:prstGeom prst="roundRect">
            <a:avLst/>
          </a:prstGeom>
          <a:solidFill>
            <a:srgbClr val="92D050">
              <a:alpha val="1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74" y="4899510"/>
            <a:ext cx="4011930" cy="4920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34" y="5819299"/>
            <a:ext cx="3207830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2" y="294446"/>
            <a:ext cx="3285744" cy="250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914400"/>
            <a:ext cx="4570095" cy="230505"/>
          </a:xfrm>
          <a:prstGeom prst="rect">
            <a:avLst/>
          </a:prstGeom>
        </p:spPr>
      </p:pic>
      <p:pic>
        <p:nvPicPr>
          <p:cNvPr id="4100" name="Picture 4" descr="https://cdn-images-1.medium.com/max/1600/1*8w5DE6TatEaDJrCbX1awJ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799"/>
            <a:ext cx="6172200" cy="15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63780"/>
            <a:ext cx="5007836" cy="19732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24" y="5517877"/>
            <a:ext cx="6362700" cy="2343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9" y="5989319"/>
            <a:ext cx="7682865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50" y="294446"/>
            <a:ext cx="2530983" cy="25603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8" y="762000"/>
            <a:ext cx="654558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8" y="1219200"/>
            <a:ext cx="2884170" cy="228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9" y="1600200"/>
            <a:ext cx="3495675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88" y="1981633"/>
            <a:ext cx="4093845" cy="1809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98" y="1429358"/>
            <a:ext cx="3526727" cy="7543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1" y="2898804"/>
            <a:ext cx="3960495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0" y="3356004"/>
            <a:ext cx="5739765" cy="23241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1" y="3775816"/>
            <a:ext cx="4463415" cy="23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88" y="2347278"/>
            <a:ext cx="3564255" cy="2324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6" y="4644763"/>
            <a:ext cx="7389495" cy="255270"/>
          </a:xfrm>
          <a:prstGeom prst="rect">
            <a:avLst/>
          </a:prstGeom>
        </p:spPr>
      </p:pic>
      <p:pic>
        <p:nvPicPr>
          <p:cNvPr id="30" name="Picture 2" descr="Image result for linear regression classification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5" y="5105400"/>
            <a:ext cx="2970890" cy="145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linear regression classificati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16" y="5159136"/>
            <a:ext cx="4789200" cy="139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40" y="6608095"/>
            <a:ext cx="1184720" cy="1611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39" y="6595657"/>
            <a:ext cx="910400" cy="2108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6" y="4191000"/>
            <a:ext cx="772096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0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89" y="294446"/>
            <a:ext cx="3581781" cy="250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990600"/>
            <a:ext cx="750379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2" y="1600200"/>
            <a:ext cx="994410" cy="165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2134550"/>
            <a:ext cx="7322820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07" y="2743200"/>
            <a:ext cx="1285875" cy="255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22" y="2707005"/>
            <a:ext cx="2207895" cy="3276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83" y="2765393"/>
            <a:ext cx="1704213" cy="204026"/>
          </a:xfrm>
          <a:prstGeom prst="rect">
            <a:avLst/>
          </a:prstGeom>
        </p:spPr>
      </p:pic>
      <p:pic>
        <p:nvPicPr>
          <p:cNvPr id="8196" name="Picture 4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2" y="3276600"/>
            <a:ext cx="2895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04" y="5482590"/>
            <a:ext cx="356616" cy="1474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4512" y="4035457"/>
            <a:ext cx="680657" cy="2297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3" y="5683434"/>
            <a:ext cx="3592830" cy="1866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" y="6096002"/>
            <a:ext cx="7256145" cy="5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352800"/>
            <a:ext cx="436626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13" y="294445"/>
            <a:ext cx="2829687" cy="261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1916430" cy="184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4" y="1516380"/>
            <a:ext cx="4301490" cy="236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8" y="1125856"/>
            <a:ext cx="4143375" cy="236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4" y="2505274"/>
            <a:ext cx="621030" cy="226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60" y="2481275"/>
            <a:ext cx="594360" cy="211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30" y="2289841"/>
            <a:ext cx="1316355" cy="6934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60" y="2499204"/>
            <a:ext cx="784860" cy="211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90" y="2298806"/>
            <a:ext cx="1849755" cy="6934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60" y="2310160"/>
            <a:ext cx="1619250" cy="6934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5" y="3425914"/>
            <a:ext cx="1224915" cy="299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25" y="3255975"/>
            <a:ext cx="1533525" cy="693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60" y="3460512"/>
            <a:ext cx="754380" cy="3238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98" y="3495278"/>
            <a:ext cx="2876550" cy="285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5" y="4398975"/>
            <a:ext cx="381000" cy="1409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81" y="4326585"/>
            <a:ext cx="5274945" cy="3143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8" y="5063820"/>
            <a:ext cx="5802630" cy="5391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5867400"/>
            <a:ext cx="5158931" cy="23660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582560" y="3922792"/>
            <a:ext cx="2636369" cy="2636369"/>
            <a:chOff x="6629400" y="4151392"/>
            <a:chExt cx="2636369" cy="2636369"/>
          </a:xfrm>
        </p:grpSpPr>
        <p:pic>
          <p:nvPicPr>
            <p:cNvPr id="1032" name="Picture 8" descr="Image result for notepad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54073">
              <a:off x="6629400" y="4151392"/>
              <a:ext cx="2636369" cy="263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54073">
              <a:off x="7215236" y="4882535"/>
              <a:ext cx="1157288" cy="1663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98926">
              <a:off x="7288288" y="5301648"/>
              <a:ext cx="1307592" cy="940308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0" y="6256401"/>
            <a:ext cx="3418713" cy="2366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95" y="1019421"/>
            <a:ext cx="1853565" cy="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4445"/>
            <a:ext cx="5958078" cy="261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1520190" cy="213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80" y="956760"/>
            <a:ext cx="1619250" cy="6934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71" y="2161990"/>
            <a:ext cx="561975" cy="211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64" y="1932958"/>
            <a:ext cx="1596390" cy="7600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828800"/>
            <a:ext cx="1634490" cy="912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61" y="2979738"/>
            <a:ext cx="2927985" cy="72771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531477" y="3117233"/>
            <a:ext cx="700365" cy="3810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96883"/>
            <a:ext cx="1548765" cy="693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" y="4967958"/>
            <a:ext cx="537210" cy="201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45" y="4800600"/>
            <a:ext cx="1358265" cy="693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86" y="4967958"/>
            <a:ext cx="3286697" cy="480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01" y="5867401"/>
            <a:ext cx="6792849" cy="2280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599139" y="3690303"/>
            <a:ext cx="1430061" cy="569443"/>
            <a:chOff x="3599139" y="3690303"/>
            <a:chExt cx="1430061" cy="569443"/>
          </a:xfrm>
        </p:grpSpPr>
        <p:pic>
          <p:nvPicPr>
            <p:cNvPr id="31" name="Picture 3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643" y="3698903"/>
              <a:ext cx="1023557" cy="21431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643" y="4052291"/>
              <a:ext cx="1013270" cy="207455"/>
            </a:xfrm>
            <a:prstGeom prst="rect">
              <a:avLst/>
            </a:prstGeom>
          </p:spPr>
        </p:pic>
        <p:sp>
          <p:nvSpPr>
            <p:cNvPr id="33" name="Left Brace 32"/>
            <p:cNvSpPr/>
            <p:nvPr/>
          </p:nvSpPr>
          <p:spPr>
            <a:xfrm>
              <a:off x="3818001" y="3690303"/>
              <a:ext cx="157554" cy="569443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139" y="3953435"/>
              <a:ext cx="152591" cy="5486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68" y="4983811"/>
            <a:ext cx="1247775" cy="2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1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7" y="865289"/>
            <a:ext cx="6659880" cy="236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7" y="1322489"/>
            <a:ext cx="4453890" cy="26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7" y="1909603"/>
            <a:ext cx="8324850" cy="236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7" y="2694089"/>
            <a:ext cx="6055995" cy="264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4445"/>
            <a:ext cx="5958078" cy="261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8" y="3223679"/>
            <a:ext cx="2867025" cy="23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28" y="3845636"/>
            <a:ext cx="4749165" cy="2647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31" y="4294289"/>
            <a:ext cx="3869627" cy="2057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50" y="4273333"/>
            <a:ext cx="611505" cy="1847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8" y="3890429"/>
            <a:ext cx="600075" cy="1752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8" y="5056289"/>
            <a:ext cx="1573530" cy="1790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33" y="5603024"/>
            <a:ext cx="727710" cy="2152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88" y="4980089"/>
            <a:ext cx="2059305" cy="3295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27" y="5056289"/>
            <a:ext cx="621030" cy="2266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33" y="5382044"/>
            <a:ext cx="2232660" cy="7410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33" y="5590380"/>
            <a:ext cx="1093470" cy="2914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33" y="5653245"/>
            <a:ext cx="2830640" cy="2057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71" y="5945081"/>
            <a:ext cx="1272159" cy="1937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34" y="6351689"/>
            <a:ext cx="3501009" cy="21088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03" y="6377730"/>
            <a:ext cx="97727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4445"/>
            <a:ext cx="5958078" cy="26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5206365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002790"/>
            <a:ext cx="7541895" cy="537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895600"/>
            <a:ext cx="4013645" cy="2125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" y="3733800"/>
            <a:ext cx="6802755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" y="4191000"/>
            <a:ext cx="5446395" cy="234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64505"/>
            <a:ext cx="709803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>
            <a:off x="2180563" y="1241901"/>
            <a:ext cx="0" cy="4826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2" y="294446"/>
            <a:ext cx="3285744" cy="25069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63498" y="2082006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917038" y="12723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145638" y="11961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50438" y="8913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27578" y="1285716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301088" y="16406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680818" y="2916396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50238" y="18819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93038" y="21105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6838" y="2262981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96998" y="2360136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03778" y="2215356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802738" y="843756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529771" y="1569005"/>
            <a:ext cx="13410" cy="66068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87298" y="1326309"/>
            <a:ext cx="2895600" cy="13284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92" y="790478"/>
            <a:ext cx="5023485" cy="8343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01" y="1859280"/>
            <a:ext cx="4846320" cy="54673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92" y="2722164"/>
            <a:ext cx="5233035" cy="23431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92" y="3192780"/>
            <a:ext cx="2449830" cy="54102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8" y="3886200"/>
            <a:ext cx="5071110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62411"/>
            <a:ext cx="7882890" cy="268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52010"/>
            <a:ext cx="5200650" cy="2762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3" y="5257800"/>
            <a:ext cx="2516505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2" y="5292360"/>
            <a:ext cx="4671060" cy="533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2" y="6028724"/>
            <a:ext cx="5175885" cy="2686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7" y="6068388"/>
            <a:ext cx="2158365" cy="2286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07247" y="6460274"/>
            <a:ext cx="8026282" cy="188024"/>
            <a:chOff x="307247" y="6501914"/>
            <a:chExt cx="8026282" cy="188024"/>
          </a:xfrm>
        </p:grpSpPr>
        <p:pic>
          <p:nvPicPr>
            <p:cNvPr id="43" name="Picture 4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47" y="6501914"/>
              <a:ext cx="5955411" cy="1880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616" y="6539797"/>
              <a:ext cx="1966913" cy="129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10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2" y="294446"/>
            <a:ext cx="3285744" cy="250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8" y="838200"/>
            <a:ext cx="5903595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25866"/>
            <a:ext cx="950595" cy="1847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90" y="1380146"/>
            <a:ext cx="4699635" cy="3181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14" y="1890842"/>
            <a:ext cx="4632960" cy="340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87535"/>
            <a:ext cx="1087755" cy="2305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5" y="3413173"/>
            <a:ext cx="4863465" cy="5353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76" y="4761040"/>
            <a:ext cx="1765935" cy="2247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12" y="4742943"/>
            <a:ext cx="1836420" cy="26098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65" y="2535964"/>
            <a:ext cx="6652260" cy="2343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92" y="4227640"/>
            <a:ext cx="5674995" cy="23241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07" y="4782609"/>
            <a:ext cx="486918" cy="2108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69" y="5253734"/>
            <a:ext cx="5383530" cy="2305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69" y="5675440"/>
            <a:ext cx="5958840" cy="2647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88" y="6177381"/>
            <a:ext cx="665226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46" y="294446"/>
            <a:ext cx="6520815" cy="250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8" y="1294002"/>
            <a:ext cx="3876675" cy="84010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36890"/>
            <a:ext cx="4589845" cy="285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36" y="2741802"/>
            <a:ext cx="1920240" cy="182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43400"/>
            <a:ext cx="5810250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876800"/>
            <a:ext cx="6446520" cy="27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41" y="5562600"/>
            <a:ext cx="6090285" cy="274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172200"/>
            <a:ext cx="7332345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sum_{i=1}^r \sigma_i\, \V_i\, \U_i^T . \]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How do we do it?&#10;&#10;&#10;&#10;&#10;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Suppose that we want to fit a quadradic polynomial.&#10;&#10;&#10;&#10;&#10;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A quadratic polynomial has the form $f(x) = ax^2 + bx + c$. &#10;&#10;&#10;&#10;&#10;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{\bf Idea.} Map a data point $(x, y)$ to the point $(1, x, x^2, y)$.&#10;&#10;&#10;&#10;&#10;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A linear fit in this space gives a quadratic fit in the original space.&#10;&#10;&#10;&#10;&#10;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radient Descent}}&#10;&#10;&#10;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or a line $y = ax + b$, the ``error&quot; is:&#10;&#10;&#10;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E(a,b) = \sum_{i} (y_i - (ax_i + b))^2$$&#10;&#10;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 plot of $z = E(a, b)$ looks like this:&#10;&#10;&#10;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t is a convex function.&#10;&#10;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^T A = $&#10;&#10;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ocal minimum $=$ Global minimum.&#10;&#10;&#10;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some solution $(a,b)$ and try\\&#10;to improve it by making small changes.&#10;&#10;&#10;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&#10;&#10;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radient Descent}}&#10;&#10;&#10;&#10;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eneral idea of GD:&#10;&#10;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 find  a local minima of $f(\theta_1, \theta_2, \cdots)$ &#10;&#10;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some values of the parameters $\theta_1, \theta_2, \cdots$.&#10;&#10;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ake a small step in the parameter space in the direction\\ in which&#10;$f$ decreases most rapidly. &#10;&#10;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Steepest Descent.&#10;}&#10;&#10;&#10;&#10;&#10;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op when the change in any direction is very small.&#10;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sum_{i=1}^r \sigma_i^2 \, \V_i\, \U_i^T \U_i \V_i^T \]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radient Descent}}&#10;&#10;&#10;&#10;&#10;\end{document}"/>
  <p:tag name="IGUANATEXSIZE" val="2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find the direction of steepest descent?&#10;&#10;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make the updates: &#10;&#10;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heta_1 \leftarrow \theta_1 + \Delta_1$&#10;&#10;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heta_2 \leftarrow \theta_2 + \Delta_2$&#10;&#10;&#10;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cdots$&#10;&#10;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change in $f$?&#10;&#10;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approx&#10;\frac{\partial f}{\partial \theta_1} \cdot \Delta_1&#10;+ \frac{\partial f}{\partial \theta_2} \cdot \Delta_2&#10;+ \cdots&#10;$$&#10;&#10;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&#10;= (\frac{\partial f}{\partial \theta_1},&#10;\frac{\partial f}{\partial \theta_2},\cdots)&#10; \cdot (\Delta_1, \Delta_2, \cdots)&#10;$$&#10;&#10;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Dot product of two vectors.&#10;}&#10;&#10;&#10;&#10;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= \sum_{i=1}^r \sigma_i^2 \, \V_i\, \V_i^T .\]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Denoted by $\nabla f$&#10;}&#10;&#10;&#10;&#10;&#10;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Called ``gradient of $f$&quot;.&#10;}&#10;&#10;&#10;&#10;&#10;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which direction does $f$ decrease most rapidly?&#10;&#10;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Along $- \nabla f$.&#10;}&#10;&#10;&#10;&#10;&#10;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radient Descent}}&#10;&#10;&#10;&#10;&#10;\end{document}"/>
  <p:tag name="IGUANATEXSIZE" val="2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or a line $y = ax + b$, the ``error&quot; is:&#10;&#10;&#10;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E(a,b) = \sum_{i} (y_i - (ax_i + b))^2$$&#10;&#10;&#10;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some solution $(a,b)$ and try\\&#10;to improve it by making small changes.&#10;&#10;&#10;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&#10;&#10;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color{black}{&#10;$$\nabla E(a,b) = (&#10;\frac{\partial E}{\partial a}, &#10;\frac{\partial E}{\partial b}&#10;)&#10;$$&#10;}&#10;&#10;&#10;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$ (A^T A) \V_j = $$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=  \left( -2\sum_{i} (y_i - (ax_i + b))\,x_i, \right.$$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 \left. -2\sum_{i} (y_i - (ax_i + b)) \right) $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We update $(a,b)$ as follows: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a,b) \leftarrow (a,b) - \delta\, \nabla E(a,b)$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$\delta$ : rate of descent.&#10;}&#10;&#10;&#10;&#10;&#10;&#10;\end{document}"/>
  <p:tag name="IGUANATEXSIZE" val="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radient Descent}}&#10;&#10;&#10;&#10;&#10;\end{document}"/>
  <p:tag name="IGUANATEXSIZE" val="2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We update $(a,b)$ as follows: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a,b) \leftarrow (a,b) - \delta\, \nabla E(a,b)$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Note that the change in $(a,b)$ is proportional\\ &#10;to the length of the gradient $\nabla E(a,b)$.&#10;}&#10;&#10;&#10;&#10;&#10;&#10;\end{document}"/>
  <p:tag name="IGUANATEXSIZE" val="1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Effectively we take large steps when we are far from\\ the local &#10;optimum and slow down as we approach it.&#10;}&#10;&#10;&#10;&#10;&#10;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sum_{i=1}^r \sigma_i^2\, \V_i\, \V_i^T \V_j\]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$\delta$ : rate of descent.&#10;}&#10;&#10;&#10;&#10;&#10;&#10;\end{document}"/>
  <p:tag name="IGUANATEXSIZE" val="1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In a contour plot, \\&#10;GD looks like this:&#10;&#10;&#10;&#10;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radient Descent}}&#10;&#10;&#10;&#10;&#10;\end{document}"/>
  <p:tag name="IGUANATEXSIZE" val="2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or a line $y = ax + b$, the ``error&quot; is:&#10;&#10;&#10;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E(a,b) = \sum_{i} (y_i - (ax_i + b))^2$$&#10;&#10;&#10;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some solution $(a,b)$ and try\\&#10;to improve it by making small changes.&#10;&#10;&#10;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&#10;&#10;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color{black}{&#10;$$\nabla E(a,b) = (&#10;\frac{\partial E}{\partial a}, &#10;\frac{\partial E}{\partial b}&#10;)&#10;$$&#10;}&#10;&#10;&#10;&#10;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=  \left( -2\sum_{i} y_i\,x_i + 2a\sum_i x_i^2 + 2b \sum_i x_i,&#10; \right.$$&#10;\end{document}"/>
  <p:tag name="IGUANATEXSIZE" val="1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 \left. -2\sum_{i} y_i + 2a\sum_i x_i + 2b \right) $$&#10;&#10;\end{document}"/>
  <p:tag name="IGUANATEXSIZE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= \sigma_j^2 \V_j\]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a,b) \leftarrow (a,b) - \delta\, \nabla E(a,b)$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$\delta$ : rate of descent.&#10;}&#10;&#10;&#10;&#10;&#10;&#10;\end{document}"/>
  <p:tag name="IGUANATEXSIZE" val="1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tt{Repeat until convergence:}&#10;&#10;&#10;&#10;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Note that the sums in the expression for\\ $\nabla E(a,b)$&#10;need to be computed &#10;only once.&#10;}&#10;&#10;&#10;&#10;&#10;&#10;\end{document}"/>
  <p:tag name="IGUANATEXSIZE" val="1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Thus, each step takes $O(1)$ time.&#10;}&#10;&#10;&#10;&#10;&#10;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inear Regression}}&#10;&#10;&#10;&#10;&#10;\end{document}"/>
  <p:tag name="IGUANATEXSIZE" val="2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xample: Boston Housing Prices Dataset&#10;&#10;&#10;&#10;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oal: using the data set predict the price of a new house.&#10;&#10;&#10;&#10;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ing linear regression, we can find a function of the parameters&#10;that\\ best fits the observed data.&#10;&#10;&#10;&#10;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lassification}}&#10;&#10;&#10;&#10;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em (since $\V_i^T \V_j = 0$ for $i \neq j$)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How do we use linear regression for classification tasks like:&#10;&#10;&#10;&#10;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s this email spam or not?&#10;&#10;&#10;&#10;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s this tumor malignant or not?&#10;&#10;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s this transaction fraudulent or not?&#10;&#10;&#10;&#10;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Given data for such problems, how\\ can&#10;we use regression for predicting\\ the answers for new cases?}&#10;&#10;&#10;&#10;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Map `No' to $0$ and `Yes' to $1$. &#10;&#10;&#10;&#10;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same idea can be used for any categorical data.&#10;&#10;&#10;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 linear regression to fit a hyperplane.&#10;&#10;&#10;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s this product damaged or not?&#10;&#10;&#10;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output ``yes&quot; for an input $\mathbf{x}$ is $h_{\mathbf{a}}(x) &gt;0.5$&#10;and ``no&quot; otherwise. &#10;&#10;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implies$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ot too bad.}&#10;&#10;&#10;&#10;&#10;\end{document}"/>
  <p:tag name="IGUANATEXSIZE" val="1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Very bad!}&#10;&#10;&#10;&#10;&#10;\end{document}"/>
  <p:tag name="IGUANATEXSIZE" val="1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returns a linear function $h_{\mathbf{a}}(x)$ that estimates $y$ as function of $\mathbf{x}$.&#10;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gistic Regression}}&#10;&#10;&#10;&#10;&#10;\end{document}"/>
  <p:tag name="IGUANATEXSIZE" val="2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&#10;In linear regression, the output $y$ is a linear function of the&#10;input $\X$.&#10;&#10;&#10;&#10;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&#10;$y = \mathbf{a} \cdot \X$.&#10;&#10;&#10;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&#10;In order to obtain a sharp threshold, we apply a sigmoid function:&#10;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&#10;$y = S( \mathbf{a} \cdot \X) $&#10;&#10;&#10;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&#10;where $S(t) = \frac{1}{1+e^{-t}}$.&#10;&#10;&#10;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Logistic Function&#10;}&#10;&#10;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j$ is an eigenvector of $A^T A$ with eigenvalue $\sigma_j^2$.&#10;\end{document}"/>
  <p:tag name="IGUANATEXSIZE" val="2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t \rightarrow$&#10;}&#10;&#10;&#10;&#10;\end{document}"/>
  <p:tag name="IGUANATEXSIZE" val="1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S(t) \rightarrow$&#10;}&#10;&#10;&#10;&#10;\end{document}"/>
  <p:tag name="IGUANATEXSIZE" val="1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ich error function do we use?&#10;&#10;&#10;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y$ is the actual output and $\hat{y}$ is the predicted value,&#10;the error is:\\ $-\left(y \log \hat{y} + (1-y) \log (1-\hat{y}) \right)$&#10;&#10;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So, the right singular vectors be computed using the\\&#10;eigendecomposition of $A^T A$.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begin{document}\noindent&#10;\textcolor{red}{\em What does the eigendecomposition of $AA^T$ gives us?}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begin{document}\noindent&#10;\textcolor{red}{\em &#10;Which is preferable $A^TA$ or $AA^T$?&#10;}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A = \sum_{i=1}^r \sigma_i\, \U_i\, \V_i^T . \]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R}{\mathbb{R}}&#10;\newcommand{\V}{\mathbf{v}}&#10;&#10;\begin{document}\noindent&#10;\textcolor{black}{\em Observation}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R}{\mathbb{R}}&#10;\newcommand{\V}{\mathbf{v}}&#10;&#10;\begin{document}\noindent&#10;\textcolor{blue}{\em $A^TA$ and $AA^T$\\ are symmetric\\&#10; and positive\\ semi-definite.}&#10;\end{document}"/>
  <p:tag name="IGUANATEXSIZE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omputing SVD : Power Method}}&#10;&#10;&#10;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B = A^T A $&#10;&#10;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= \sum_{i=1}^r \sigma_i^2 \, \V_i\, \V_i^T .\]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B^2 = $&#10;&#10;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Quiz 3} on {\bf 24th April} instead of 19th.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left(\sum_{i=1}^r \sigma_i^2 \, \V_i\, \V_i^T \right)\]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left(\sum_{j=1}^r \sigma_j^2 \, \V_j\, \V_j^T \right)\]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= \sum_{i=1}^r \sum_{j=1}^r &#10;\sigma_i^2\sigma_j^2 \, \V_i\,\V_i^T\ \V_j\, \V_j^T &#10;\]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= \sum_{i=1}^r &#10;\sigma_i^4 \, \V_i\,\V_i^T&#10;\]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B^{t} =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sum_{i=1}^r &#10;\sigma_i^{2t} \, \V_i\,\V_i^T&#10;\]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When $t$ is large and $\sigma_1 &gt; \sigma_2$,&#10;the\\ first term in the sum dominates.&#10;}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Normalizing any column of $B^{t}$ therefore gives a good estimate of $\V_1$.&#10;}&#10;\end{document}"/>
  <p:tag name="IGUANATEXSIZE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\approx \sigma_1^{2t} \, \V_1\,\V_1^T&#10;\]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$0$ for $i \neq j$&#10;}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omputing SVD}}&#10;&#10;&#10;&#10;&#10;\end{document}"/>
  <p:tag name="IGUANATEXSIZE" val="2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$1$ for $i = j$&#10;}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&#10;$=$&#10;}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n many applications, the matrix $A$ is very large and sparse.&#10;&#10;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e.g. a $10^8 \times 10^8$ matrix with $10^9$ entries.&#10;&#10;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$ can be compactly stored by storing each non-zero entry with its location.&#10;&#10;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Even though $A$ is sparse $B = A^T A$ need not be sparse!&#10;&#10;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omputing SVD : Power Method}}&#10;&#10;&#10;&#10;&#10;\end{document}"/>
  <p:tag name="IGUANATEXSIZE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o, we can't even store $B$!&#10;&#10;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Pick a random vector $\mathbf{x}$ and compute $B^k\mathbf{x}$.&#10;&#10;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This can be done without computing $B$. &#10;&#10;&#10;&#10;&#10;\end{document}"/>
  <p:tag name="IGUANATEXSIZE" val="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$ : $n \times d$ matrix.&#10;&#10;&#10;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red}{\em How?}&#10;&#10;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Idea.} &#10;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Observation.} &#10;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B^k\mathbf{x} \approx$&#10;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et $x = \sum_{i=1}^d c_i \mathbf{v}_i$.&#10;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n,&#10;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(\sigma_1^{2k} \, \V_1\,\V_1^T) (\sum_{i=1}^d c_i \V_i)&#10;\]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= \sigma_1^{2k} c_1 \V_1&#10;\]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 $\leftarrow$ normalizing this yields $\V_1$}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blue}{\em unless $c_1 = 0$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V_1, \cdots, \V_r$ : right singular vectors of $A$&#10;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&#10;\em What is the probability that $c_1 = 0$?}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&#10;$0$ }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omputing SVD : Power Method}}&#10;&#10;&#10;&#10;&#10;\end{document}"/>
  <p:tag name="IGUANATEXSIZE" val="2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Our argument fails when $\sigma_1$ is very close to $\sigma_2$.&#10;&#10;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power method still yields a vector which is in the span&#10;of the\\ singular vectors whose corresponding singular values are&#10;close to $\sigma_1$.&#10;% (the highest singular value).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begin{document}\noindent&#10;\textcolor{DarkOliveGreen}{\texttt{See [Chapter 3, FoDS] for a proof.}}&#10;\end{document}"/>
  <p:tag name="IGUANATEXSIZE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{\V}{\mathbf{v}}&#10;\definecolor{DarkOliveGreen}{rgb}{0.333333,0.419608,0.184314}&#10;\begin{document}\noindent&#10;Suppose that we have computed $\V_1$. How do we compute $\V_2$? 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{\V}{\mathbf{v}}&#10;\definecolor{DarkOliveGreen}{rgb}{0.333333,0.419608,0.184314}&#10;\begin{document}\noindent&#10;{\em Hint: what is the first singular vector of $A - A_1$?}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{\V}{\mathbf{v}}&#10;\definecolor{DarkOliveGreen}{rgb}{0.333333,0.419608,0.184314}&#10;\begin{document}\noindent&#10;Much more sophisticated methods are used in software libraries.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inear Regression}}&#10;&#10;&#10;&#10;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U_1, \cdots, \U_r$ : left singular vectors of $A$&#10;&#10;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.} Fit a line through the points so that\\&#10; the sum of squares of the ``vertical&quot; distances\\ of the&#10; points to the line is minimized.&#10;&#10;&#10;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In higher dimensions, data points are of the\\ form $(\X_i, y_i)$ where $\X_i$ is a vector.&#10;&#10;&#10;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Goal: find a vector $\A$ and a scalar $b$ minimizing&#10;&#10;&#10;&#10;&#10;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$$\sum_i{ (y_i - (\A \cdot \X_i + b))^2}.$$ &#10;&#10;&#10;&#10;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&#10;\em Simplification using homogeneous coordinates: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Y}{\mathbf{y}}&#10;&#10;\begin{document}&#10;Given an $n \times d$ matrix $X$ representing $n$ data points &#10;in $\mathbb{R}^d$ and $\Y \in \mathbb{R}^d$,&#10;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compute a vector $\A$ that minimizes  $\|\Y - X\A \|^2$.&#10;&#10;&#10;&#10;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begin{document}\noindent&#10;\textcolor{red}{&#10;\bf {\em Geometric meaning.}&#10;}&#10;&#10;&#10;&#10;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color{red}{\em&#10;Find the point closest to $\Y$ in the subspace\\ spanned by the column vectors&#10;of $X$.&#10;}&#10;&#10;&#10;&#10;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red}{&#10;$ \A = X^\dagger \Y$ where $X^\dagger$ is the pseudo-inverse of $X$.&#10;}&#10;&#10;&#10;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en, &#10;&#10;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color{red}{&#10;{\bf \em Optimal solution.}&#10;}&#10;&#10;&#10;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$X^\dagger = VS'U^T$ where $U S V^T$ is the $SVD$ of $X$ and &#10;$S'$ is obtained by inverting &#10;}&#10;&#10;&#10;&#10;&#10;&#10;\end{document}"/>
  <p:tag name="IGUANATEXSIZE" val="1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the non-zero entries in $S$.}&#10;&#10;&#10;&#10;&#10;&#10;\end{document}"/>
  <p:tag name="IGUANATEXSIZE" val="1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inear Regression}}&#10;&#10;&#10;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Other ways of finding the solution (apart from SVD):&#10;&#10;&#10;&#10;&#10;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{\em Calculus.}&#10;&#10;&#10;&#10;&#10;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Define $E(\A) = \|\Y - X\A \|^2$ and set $\frac{\partial E}{\partial \A} = \mathbf{0}$.&#10;&#10;&#10;&#10;&#10;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$\frac{\partial E}{\partial \A}$ is a vector whose $i^{th}$ component&#10;is $\frac{\partial E}{\partial a_i}$&#10;&#10;&#10;&#10;&#10;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{\em Geometry.}&#10;&#10;&#10;&#10;&#10;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Let $\Y^*$ be the point closest to $\Y$ in subspace\\ spanned&#10; by the column vectors of $X$.&#10;&#10;&#10;&#10;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^T = $&#10;&#10;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m}&#10;\pagestyle{empty}&#10;\newcommand{\A}{\mathbf{a}}&#10;\newcommand{\X}{\mathbf{x}}&#10;\newcommand{\Y}{\mathbf{y}}&#10;\begin{document}\noindent&#10;Let $\boldsymbol{\alpha} = \Y^* - \Y$.&#10;&#10;&#10;&#10;&#10;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bm}&#10;\pagestyle{empty}&#10;\newcommand{\A}{\mathbf{a}}&#10;\newcommand{\X}{\mathbf{x}}&#10;\newcommand{\Y}{\mathbf{y}}&#10;\begin{document}\noindent&#10;Then, $X^T \boldsymbol{\alpha} = \mathbf{0}.$ &#10;&#10;&#10;&#10;&#10;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bm}&#10;\pagestyle{empty}&#10;\newcommand{\A}{\mathbf{a}}&#10;\newcommand{\X}{\mathbf{x}}&#10;\newcommand{\Y}{\mathbf{y}}&#10;\begin{document}\noindent&#10;Solution obtained by solving this system of linear equations.&#10;&#10;&#10;&#10;&#10;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bm}&#10;\pagestyle{empty}&#10;\newcommand{\A}{\mathbf{a}}&#10;\newcommand{\X}{\mathbf{x}}&#10;\newcommand{\Y}{\mathbf{y}}&#10;\begin{document}\noindent&#10;The optimal solution obtained by solving $\Y^* = X\A$.&#10;&#10;&#10;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why?&#10;}&#10;&#10;&#10;&#10;&#10;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m}&#10;\pagestyle{empty}&#10;\newcommand{\A}{\mathbf{a}}&#10;\newcommand{\X}{\mathbf{x}}&#10;\newcommand{\Y}{\mathbf{y}}&#10;\begin{document}\noindent&#10;Since $\Y^* = \Y + \boldsymbol{\alpha}$, we need to &#10;solve $\Y + \boldsymbol{\alpha} = X \A$. &#10;&#10;&#10;&#10;&#10;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m}&#10;\pagestyle{empty}&#10;\newcommand{\A}{\mathbf{a}}&#10;\newcommand{\X}{\mathbf{x}}&#10;\newcommand{\Y}{\mathbf{y}}&#10;\begin{document}\noindent&#10;Multiplying both sides by $X^T$, we get $X^T \Y = X^T X \A$.&#10;&#10;&#10;&#10;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bm}&#10;\pagestyle{empty}&#10;\newcommand{\A}{\mathbf{a}}&#10;\newcommand{\X}{\mathbf{x}}&#10;\newcommand{\Y}{\mathbf{y}}&#10;\begin{document}\noindent&#10;Solution obtained by solving this system of linear equations.&#10;&#10;&#10;&#10;&#10;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inear Regression: Polynomial Fits}}&#10;&#10;&#10;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Suppose that we have a set of data\\&#10;points in the plane and we want to\\&#10; fit a polynomial instead of a line.&#10;&#10;&#10;&#10;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55562</TotalTime>
  <Words>75</Words>
  <Application>Microsoft Office PowerPoint</Application>
  <PresentationFormat>On-screen Show (4:3)</PresentationFormat>
  <Paragraphs>12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1364</cp:revision>
  <dcterms:created xsi:type="dcterms:W3CDTF">2014-01-26T12:33:15Z</dcterms:created>
  <dcterms:modified xsi:type="dcterms:W3CDTF">2018-04-10T13:41:09Z</dcterms:modified>
</cp:coreProperties>
</file>